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59" r:id="rId5"/>
    <p:sldId id="261" r:id="rId6"/>
    <p:sldId id="263" r:id="rId7"/>
    <p:sldId id="264" r:id="rId8"/>
    <p:sldId id="265" r:id="rId9"/>
    <p:sldId id="278" r:id="rId10"/>
    <p:sldId id="279" r:id="rId11"/>
    <p:sldId id="280" r:id="rId12"/>
    <p:sldId id="281" r:id="rId13"/>
    <p:sldId id="282" r:id="rId14"/>
    <p:sldId id="283" r:id="rId15"/>
    <p:sldId id="284" r:id="rId16"/>
    <p:sldId id="267" r:id="rId17"/>
    <p:sldId id="268" r:id="rId18"/>
    <p:sldId id="266" r:id="rId19"/>
    <p:sldId id="269" r:id="rId20"/>
    <p:sldId id="270" r:id="rId21"/>
    <p:sldId id="271" r:id="rId22"/>
    <p:sldId id="272" r:id="rId23"/>
    <p:sldId id="273" r:id="rId24"/>
    <p:sldId id="274" r:id="rId25"/>
    <p:sldId id="275" r:id="rId26"/>
    <p:sldId id="27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219920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57908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366342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423516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a:p>
        </p:txBody>
      </p:sp>
    </p:spTree>
    <p:extLst>
      <p:ext uri="{BB962C8B-B14F-4D97-AF65-F5344CB8AC3E}">
        <p14:creationId xmlns:p14="http://schemas.microsoft.com/office/powerpoint/2010/main" val="142931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15</a:t>
            </a:fld>
            <a:endParaRPr lang="en-US"/>
          </a:p>
        </p:txBody>
      </p:sp>
    </p:spTree>
    <p:extLst>
      <p:ext uri="{BB962C8B-B14F-4D97-AF65-F5344CB8AC3E}">
        <p14:creationId xmlns:p14="http://schemas.microsoft.com/office/powerpoint/2010/main" val="80147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16</a:t>
            </a:fld>
            <a:endParaRPr lang="en-US"/>
          </a:p>
        </p:txBody>
      </p:sp>
    </p:spTree>
    <p:extLst>
      <p:ext uri="{BB962C8B-B14F-4D97-AF65-F5344CB8AC3E}">
        <p14:creationId xmlns:p14="http://schemas.microsoft.com/office/powerpoint/2010/main" val="122011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17</a:t>
            </a:fld>
            <a:endParaRPr lang="en-US"/>
          </a:p>
        </p:txBody>
      </p:sp>
    </p:spTree>
    <p:extLst>
      <p:ext uri="{BB962C8B-B14F-4D97-AF65-F5344CB8AC3E}">
        <p14:creationId xmlns:p14="http://schemas.microsoft.com/office/powerpoint/2010/main" val="94873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18</a:t>
            </a:fld>
            <a:endParaRPr lang="en-US"/>
          </a:p>
        </p:txBody>
      </p:sp>
    </p:spTree>
    <p:extLst>
      <p:ext uri="{BB962C8B-B14F-4D97-AF65-F5344CB8AC3E}">
        <p14:creationId xmlns:p14="http://schemas.microsoft.com/office/powerpoint/2010/main" val="86531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19</a:t>
            </a:fld>
            <a:endParaRPr lang="en-US"/>
          </a:p>
        </p:txBody>
      </p:sp>
    </p:spTree>
    <p:extLst>
      <p:ext uri="{BB962C8B-B14F-4D97-AF65-F5344CB8AC3E}">
        <p14:creationId xmlns:p14="http://schemas.microsoft.com/office/powerpoint/2010/main" val="189347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20</a:t>
            </a:fld>
            <a:endParaRPr lang="en-US"/>
          </a:p>
        </p:txBody>
      </p:sp>
    </p:spTree>
    <p:extLst>
      <p:ext uri="{BB962C8B-B14F-4D97-AF65-F5344CB8AC3E}">
        <p14:creationId xmlns:p14="http://schemas.microsoft.com/office/powerpoint/2010/main" val="2707657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21</a:t>
            </a:fld>
            <a:endParaRPr lang="en-US"/>
          </a:p>
        </p:txBody>
      </p:sp>
    </p:spTree>
    <p:extLst>
      <p:ext uri="{BB962C8B-B14F-4D97-AF65-F5344CB8AC3E}">
        <p14:creationId xmlns:p14="http://schemas.microsoft.com/office/powerpoint/2010/main" val="441870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22</a:t>
            </a:fld>
            <a:endParaRPr lang="en-US"/>
          </a:p>
        </p:txBody>
      </p:sp>
    </p:spTree>
    <p:extLst>
      <p:ext uri="{BB962C8B-B14F-4D97-AF65-F5344CB8AC3E}">
        <p14:creationId xmlns:p14="http://schemas.microsoft.com/office/powerpoint/2010/main" val="566045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23</a:t>
            </a:fld>
            <a:endParaRPr lang="en-US"/>
          </a:p>
        </p:txBody>
      </p:sp>
    </p:spTree>
    <p:extLst>
      <p:ext uri="{BB962C8B-B14F-4D97-AF65-F5344CB8AC3E}">
        <p14:creationId xmlns:p14="http://schemas.microsoft.com/office/powerpoint/2010/main" val="400067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24</a:t>
            </a:fld>
            <a:endParaRPr lang="en-US"/>
          </a:p>
        </p:txBody>
      </p:sp>
    </p:spTree>
    <p:extLst>
      <p:ext uri="{BB962C8B-B14F-4D97-AF65-F5344CB8AC3E}">
        <p14:creationId xmlns:p14="http://schemas.microsoft.com/office/powerpoint/2010/main" val="3329530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25</a:t>
            </a:fld>
            <a:endParaRPr lang="en-US"/>
          </a:p>
        </p:txBody>
      </p:sp>
    </p:spTree>
    <p:extLst>
      <p:ext uri="{BB962C8B-B14F-4D97-AF65-F5344CB8AC3E}">
        <p14:creationId xmlns:p14="http://schemas.microsoft.com/office/powerpoint/2010/main" val="319510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26</a:t>
            </a:fld>
            <a:endParaRPr lang="en-US"/>
          </a:p>
        </p:txBody>
      </p:sp>
    </p:spTree>
    <p:extLst>
      <p:ext uri="{BB962C8B-B14F-4D97-AF65-F5344CB8AC3E}">
        <p14:creationId xmlns:p14="http://schemas.microsoft.com/office/powerpoint/2010/main" val="48412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27</a:t>
            </a:fld>
            <a:endParaRPr lang="en-US"/>
          </a:p>
        </p:txBody>
      </p:sp>
    </p:spTree>
    <p:extLst>
      <p:ext uri="{BB962C8B-B14F-4D97-AF65-F5344CB8AC3E}">
        <p14:creationId xmlns:p14="http://schemas.microsoft.com/office/powerpoint/2010/main" val="418713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42067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47151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106201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4008347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138721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216421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nmwn.ypeka.gr/"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hyperlink" Target="http://www.ypeka.g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1143000"/>
          </a:xfrm>
        </p:spPr>
        <p:txBody>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Innovative practices for WRM in Greece</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Skoulikaris </a:t>
            </a:r>
            <a:r>
              <a:rPr lang="en-US" sz="1800" dirty="0" err="1">
                <a:solidFill>
                  <a:schemeClr val="accent1">
                    <a:lumMod val="75000"/>
                  </a:schemeClr>
                </a:solidFill>
                <a:latin typeface="Calibri Light" pitchFamily="34" charset="0"/>
                <a:cs typeface="Calibri Light" pitchFamily="34" charset="0"/>
              </a:rPr>
              <a:t>Haris</a:t>
            </a:r>
            <a:endParaRPr lang="sr-Latn-BA" sz="1800" dirty="0">
              <a:solidFill>
                <a:schemeClr val="accent1">
                  <a:lumMod val="75000"/>
                </a:schemeClr>
              </a:solidFill>
              <a:latin typeface="Calibri Light" pitchFamily="34" charset="0"/>
              <a:cs typeface="Calibri Light" pitchFamily="34" charset="0"/>
            </a:endParaRPr>
          </a:p>
          <a:p>
            <a:r>
              <a:rPr lang="en-US" sz="1800" dirty="0">
                <a:solidFill>
                  <a:schemeClr val="accent1">
                    <a:lumMod val="75000"/>
                  </a:schemeClr>
                </a:solidFill>
                <a:latin typeface="Calibri Light" pitchFamily="34" charset="0"/>
                <a:cs typeface="Calibri Light" pitchFamily="34" charset="0"/>
              </a:rPr>
              <a:t>Aristotle University of Thessaloniki</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Workshop on innovative practices in the EU water sector: barriers and opportunities </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Vienna, 8-10 May 2019 </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2" name="Picture 1">
            <a:extLst>
              <a:ext uri="{FF2B5EF4-FFF2-40B4-BE49-F238E27FC236}">
                <a16:creationId xmlns:a16="http://schemas.microsoft.com/office/drawing/2014/main" id="{2B1AD265-3E09-439C-AA70-0ADFD6B1F4D1}"/>
              </a:ext>
            </a:extLst>
          </p:cNvPr>
          <p:cNvPicPr>
            <a:picLocks noChangeAspect="1"/>
          </p:cNvPicPr>
          <p:nvPr/>
        </p:nvPicPr>
        <p:blipFill>
          <a:blip r:embed="rId6"/>
          <a:stretch>
            <a:fillRect/>
          </a:stretch>
        </p:blipFill>
        <p:spPr>
          <a:xfrm>
            <a:off x="871537" y="738187"/>
            <a:ext cx="7400925" cy="5381625"/>
          </a:xfrm>
          <a:prstGeom prst="rect">
            <a:avLst/>
          </a:prstGeom>
        </p:spPr>
      </p:pic>
    </p:spTree>
    <p:extLst>
      <p:ext uri="{BB962C8B-B14F-4D97-AF65-F5344CB8AC3E}">
        <p14:creationId xmlns:p14="http://schemas.microsoft.com/office/powerpoint/2010/main" val="147602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2" name="Picture 1">
            <a:extLst>
              <a:ext uri="{FF2B5EF4-FFF2-40B4-BE49-F238E27FC236}">
                <a16:creationId xmlns:a16="http://schemas.microsoft.com/office/drawing/2014/main" id="{7CB88809-4653-4B71-8E65-7F4D88D9A3A8}"/>
              </a:ext>
            </a:extLst>
          </p:cNvPr>
          <p:cNvPicPr>
            <a:picLocks noChangeAspect="1"/>
          </p:cNvPicPr>
          <p:nvPr/>
        </p:nvPicPr>
        <p:blipFill>
          <a:blip r:embed="rId6"/>
          <a:stretch>
            <a:fillRect/>
          </a:stretch>
        </p:blipFill>
        <p:spPr>
          <a:xfrm>
            <a:off x="781050" y="671512"/>
            <a:ext cx="7581900" cy="5514975"/>
          </a:xfrm>
          <a:prstGeom prst="rect">
            <a:avLst/>
          </a:prstGeom>
        </p:spPr>
      </p:pic>
    </p:spTree>
    <p:extLst>
      <p:ext uri="{BB962C8B-B14F-4D97-AF65-F5344CB8AC3E}">
        <p14:creationId xmlns:p14="http://schemas.microsoft.com/office/powerpoint/2010/main" val="332282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2" name="Picture 1">
            <a:extLst>
              <a:ext uri="{FF2B5EF4-FFF2-40B4-BE49-F238E27FC236}">
                <a16:creationId xmlns:a16="http://schemas.microsoft.com/office/drawing/2014/main" id="{3A196603-C344-46B6-9C5C-6322CBC9A9AD}"/>
              </a:ext>
            </a:extLst>
          </p:cNvPr>
          <p:cNvPicPr>
            <a:picLocks noChangeAspect="1"/>
          </p:cNvPicPr>
          <p:nvPr/>
        </p:nvPicPr>
        <p:blipFill>
          <a:blip r:embed="rId6"/>
          <a:stretch>
            <a:fillRect/>
          </a:stretch>
        </p:blipFill>
        <p:spPr>
          <a:xfrm>
            <a:off x="914400" y="1156020"/>
            <a:ext cx="7543799" cy="4688022"/>
          </a:xfrm>
          <a:prstGeom prst="rect">
            <a:avLst/>
          </a:prstGeom>
        </p:spPr>
      </p:pic>
    </p:spTree>
    <p:extLst>
      <p:ext uri="{BB962C8B-B14F-4D97-AF65-F5344CB8AC3E}">
        <p14:creationId xmlns:p14="http://schemas.microsoft.com/office/powerpoint/2010/main" val="403405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2" name="Picture 1">
            <a:extLst>
              <a:ext uri="{FF2B5EF4-FFF2-40B4-BE49-F238E27FC236}">
                <a16:creationId xmlns:a16="http://schemas.microsoft.com/office/drawing/2014/main" id="{1C5AA2C2-6E10-44BC-8C43-22DA2BF7EF27}"/>
              </a:ext>
            </a:extLst>
          </p:cNvPr>
          <p:cNvPicPr>
            <a:picLocks noChangeAspect="1"/>
          </p:cNvPicPr>
          <p:nvPr/>
        </p:nvPicPr>
        <p:blipFill>
          <a:blip r:embed="rId6"/>
          <a:stretch>
            <a:fillRect/>
          </a:stretch>
        </p:blipFill>
        <p:spPr>
          <a:xfrm>
            <a:off x="752475" y="704850"/>
            <a:ext cx="7639050" cy="5448300"/>
          </a:xfrm>
          <a:prstGeom prst="rect">
            <a:avLst/>
          </a:prstGeom>
        </p:spPr>
      </p:pic>
    </p:spTree>
    <p:extLst>
      <p:ext uri="{BB962C8B-B14F-4D97-AF65-F5344CB8AC3E}">
        <p14:creationId xmlns:p14="http://schemas.microsoft.com/office/powerpoint/2010/main" val="244160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2" name="Picture 1">
            <a:extLst>
              <a:ext uri="{FF2B5EF4-FFF2-40B4-BE49-F238E27FC236}">
                <a16:creationId xmlns:a16="http://schemas.microsoft.com/office/drawing/2014/main" id="{DD580F5D-61E7-47FD-822A-9A840204FDA3}"/>
              </a:ext>
            </a:extLst>
          </p:cNvPr>
          <p:cNvPicPr>
            <a:picLocks noChangeAspect="1"/>
          </p:cNvPicPr>
          <p:nvPr/>
        </p:nvPicPr>
        <p:blipFill>
          <a:blip r:embed="rId6"/>
          <a:stretch>
            <a:fillRect/>
          </a:stretch>
        </p:blipFill>
        <p:spPr>
          <a:xfrm>
            <a:off x="516195" y="633080"/>
            <a:ext cx="8034337" cy="5679890"/>
          </a:xfrm>
          <a:prstGeom prst="rect">
            <a:avLst/>
          </a:prstGeom>
        </p:spPr>
      </p:pic>
    </p:spTree>
    <p:extLst>
      <p:ext uri="{BB962C8B-B14F-4D97-AF65-F5344CB8AC3E}">
        <p14:creationId xmlns:p14="http://schemas.microsoft.com/office/powerpoint/2010/main" val="240356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3" name="Picture 2">
            <a:extLst>
              <a:ext uri="{FF2B5EF4-FFF2-40B4-BE49-F238E27FC236}">
                <a16:creationId xmlns:a16="http://schemas.microsoft.com/office/drawing/2014/main" id="{7118C49B-E421-45E7-BA66-7166E6ED4BBF}"/>
              </a:ext>
            </a:extLst>
          </p:cNvPr>
          <p:cNvPicPr>
            <a:picLocks noChangeAspect="1"/>
          </p:cNvPicPr>
          <p:nvPr/>
        </p:nvPicPr>
        <p:blipFill>
          <a:blip r:embed="rId6"/>
          <a:stretch>
            <a:fillRect/>
          </a:stretch>
        </p:blipFill>
        <p:spPr>
          <a:xfrm>
            <a:off x="381000" y="743953"/>
            <a:ext cx="8172450" cy="5428247"/>
          </a:xfrm>
          <a:prstGeom prst="rect">
            <a:avLst/>
          </a:prstGeom>
        </p:spPr>
      </p:pic>
    </p:spTree>
    <p:extLst>
      <p:ext uri="{BB962C8B-B14F-4D97-AF65-F5344CB8AC3E}">
        <p14:creationId xmlns:p14="http://schemas.microsoft.com/office/powerpoint/2010/main" val="220458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472" y="1339972"/>
            <a:ext cx="8681143" cy="4933253"/>
          </a:xfrm>
        </p:spPr>
        <p:txBody>
          <a:bodyPr>
            <a:noAutofit/>
          </a:bodyPr>
          <a:lstStyle/>
          <a:p>
            <a:pPr algn="l"/>
            <a:r>
              <a:rPr lang="en-US" sz="2200" dirty="0"/>
              <a:t>In line with the provisions of the WFD, Greece has established and recently revised a national monitoring program for the assessment of the status of surface water and ground water, in order to obtain a coherent and comprehensive overview of water status within each river basin district</a:t>
            </a:r>
            <a:r>
              <a:rPr lang="en-US" sz="800" dirty="0"/>
              <a:t>. </a:t>
            </a:r>
            <a:br>
              <a:rPr lang="en-US" sz="800" dirty="0"/>
            </a:br>
            <a:br>
              <a:rPr lang="en-US" sz="800" dirty="0"/>
            </a:br>
            <a:r>
              <a:rPr lang="en-US" sz="2200" dirty="0"/>
              <a:t>The </a:t>
            </a:r>
            <a:r>
              <a:rPr lang="en-US" sz="2200" b="1" dirty="0"/>
              <a:t>National Water and Quality Monitoring Network </a:t>
            </a:r>
            <a:r>
              <a:rPr lang="en-US" sz="2200" dirty="0"/>
              <a:t>of the country was completed through the adoption of the Joint Ministerial Decision on </a:t>
            </a:r>
            <a:r>
              <a:rPr lang="en-US" sz="2200" b="1" dirty="0"/>
              <a:t>September 9, 2011 </a:t>
            </a:r>
            <a:r>
              <a:rPr lang="en-US" sz="2200" dirty="0"/>
              <a:t>(Government Gazette 2017 B 09.09.2011) </a:t>
            </a:r>
            <a:br>
              <a:rPr lang="en-US" sz="800" dirty="0"/>
            </a:br>
            <a:br>
              <a:rPr lang="en-US" sz="800" dirty="0"/>
            </a:br>
            <a:r>
              <a:rPr lang="en-US" sz="2200" dirty="0"/>
              <a:t>The National </a:t>
            </a:r>
            <a:r>
              <a:rPr lang="en-US" sz="2200" dirty="0" err="1"/>
              <a:t>Μonitoring</a:t>
            </a:r>
            <a:r>
              <a:rPr lang="en-US" sz="2200" dirty="0"/>
              <a:t> Network comprises </a:t>
            </a:r>
            <a:r>
              <a:rPr lang="en-US" sz="2200" u="sng" dirty="0"/>
              <a:t>449 </a:t>
            </a:r>
            <a:r>
              <a:rPr lang="en-US" sz="2200" u="sng" dirty="0" err="1"/>
              <a:t>survaillence</a:t>
            </a:r>
            <a:r>
              <a:rPr lang="en-US" sz="2200" u="sng" dirty="0"/>
              <a:t> and monitoring stations in rivers</a:t>
            </a:r>
            <a:r>
              <a:rPr lang="en-US" sz="2200" dirty="0"/>
              <a:t>, </a:t>
            </a:r>
            <a:r>
              <a:rPr lang="en-US" sz="2200" u="sng" dirty="0"/>
              <a:t>53 stations in lakes</a:t>
            </a:r>
            <a:r>
              <a:rPr lang="en-US" sz="2200" dirty="0"/>
              <a:t>, </a:t>
            </a:r>
            <a:r>
              <a:rPr lang="en-US" sz="2200" u="sng" dirty="0"/>
              <a:t>34 in transitional waters, 80 stations in coastal waters and 1,392 stations in groundwaters.</a:t>
            </a:r>
            <a:br>
              <a:rPr lang="en-US" sz="2200" u="sng" dirty="0"/>
            </a:br>
            <a:r>
              <a:rPr lang="en-US" sz="2200" b="1" u="sng" dirty="0"/>
              <a:t>T</a:t>
            </a:r>
            <a:r>
              <a:rPr lang="en-US" sz="2200" b="1" dirty="0"/>
              <a:t>he total number of stations is 2008</a:t>
            </a:r>
            <a:r>
              <a:rPr lang="en-US" sz="2200" dirty="0"/>
              <a:t>, from which 616 refer to surface waters and 1,392 to groundwaters).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National water  monitoring </a:t>
            </a:r>
          </a:p>
        </p:txBody>
      </p:sp>
    </p:spTree>
    <p:extLst>
      <p:ext uri="{BB962C8B-B14F-4D97-AF65-F5344CB8AC3E}">
        <p14:creationId xmlns:p14="http://schemas.microsoft.com/office/powerpoint/2010/main" val="97247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National water  monitoring </a:t>
            </a:r>
          </a:p>
        </p:txBody>
      </p:sp>
      <p:pic>
        <p:nvPicPr>
          <p:cNvPr id="12" name="Picture 11">
            <a:extLst>
              <a:ext uri="{FF2B5EF4-FFF2-40B4-BE49-F238E27FC236}">
                <a16:creationId xmlns:a16="http://schemas.microsoft.com/office/drawing/2014/main" id="{D6E32467-3FFC-4AE0-A4F2-E2A18B0FCAB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 y="1315392"/>
            <a:ext cx="4649567" cy="4278870"/>
          </a:xfrm>
          <a:prstGeom prst="rect">
            <a:avLst/>
          </a:prstGeom>
          <a:noFill/>
          <a:ln>
            <a:noFill/>
          </a:ln>
        </p:spPr>
      </p:pic>
      <p:sp>
        <p:nvSpPr>
          <p:cNvPr id="3" name="Rectangle 2">
            <a:extLst>
              <a:ext uri="{FF2B5EF4-FFF2-40B4-BE49-F238E27FC236}">
                <a16:creationId xmlns:a16="http://schemas.microsoft.com/office/drawing/2014/main" id="{4CB25BCE-C35B-43AC-B242-45F9798AE916}"/>
              </a:ext>
            </a:extLst>
          </p:cNvPr>
          <p:cNvSpPr/>
          <p:nvPr/>
        </p:nvSpPr>
        <p:spPr>
          <a:xfrm>
            <a:off x="228600" y="5722877"/>
            <a:ext cx="4513672" cy="369332"/>
          </a:xfrm>
          <a:prstGeom prst="rect">
            <a:avLst/>
          </a:prstGeom>
        </p:spPr>
        <p:txBody>
          <a:bodyPr wrap="none">
            <a:spAutoFit/>
          </a:bodyPr>
          <a:lstStyle/>
          <a:p>
            <a:r>
              <a:rPr lang="en-US" dirty="0"/>
              <a:t>Monitoring Network stations of surface water </a:t>
            </a:r>
          </a:p>
        </p:txBody>
      </p:sp>
      <p:pic>
        <p:nvPicPr>
          <p:cNvPr id="14" name="Picture 13">
            <a:extLst>
              <a:ext uri="{FF2B5EF4-FFF2-40B4-BE49-F238E27FC236}">
                <a16:creationId xmlns:a16="http://schemas.microsoft.com/office/drawing/2014/main" id="{3D834E47-21CC-4473-A0DA-6E4E1394B7E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263738"/>
            <a:ext cx="4369697" cy="4492135"/>
          </a:xfrm>
          <a:prstGeom prst="rect">
            <a:avLst/>
          </a:prstGeom>
          <a:noFill/>
          <a:ln>
            <a:noFill/>
          </a:ln>
        </p:spPr>
      </p:pic>
      <p:sp>
        <p:nvSpPr>
          <p:cNvPr id="15" name="Rectangle 14">
            <a:extLst>
              <a:ext uri="{FF2B5EF4-FFF2-40B4-BE49-F238E27FC236}">
                <a16:creationId xmlns:a16="http://schemas.microsoft.com/office/drawing/2014/main" id="{84FC58F2-AD87-4723-BE1F-0F943D204E11}"/>
              </a:ext>
            </a:extLst>
          </p:cNvPr>
          <p:cNvSpPr/>
          <p:nvPr/>
        </p:nvSpPr>
        <p:spPr>
          <a:xfrm>
            <a:off x="4771660" y="5635358"/>
            <a:ext cx="4091486" cy="671915"/>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Monitoring Network stations of groundwater resources </a:t>
            </a:r>
          </a:p>
        </p:txBody>
      </p:sp>
    </p:spTree>
    <p:extLst>
      <p:ext uri="{BB962C8B-B14F-4D97-AF65-F5344CB8AC3E}">
        <p14:creationId xmlns:p14="http://schemas.microsoft.com/office/powerpoint/2010/main" val="3849198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948" y="1625918"/>
            <a:ext cx="8959415" cy="1555628"/>
          </a:xfrm>
        </p:spPr>
        <p:txBody>
          <a:bodyPr>
            <a:noAutofit/>
          </a:bodyPr>
          <a:lstStyle/>
          <a:p>
            <a:pPr algn="just"/>
            <a:r>
              <a:rPr lang="en-US" sz="2200" dirty="0"/>
              <a:t>The data and information obtained are stored in electronic data bases, including the National Data Bank of Hydrological and Meteorological Information and the National Environmental Information Network and processed for reporting, and dissemination purposes.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National water  monitoring </a:t>
            </a:r>
          </a:p>
        </p:txBody>
      </p:sp>
      <p:sp>
        <p:nvSpPr>
          <p:cNvPr id="3" name="Rectangle 2">
            <a:extLst>
              <a:ext uri="{FF2B5EF4-FFF2-40B4-BE49-F238E27FC236}">
                <a16:creationId xmlns:a16="http://schemas.microsoft.com/office/drawing/2014/main" id="{B3D477A5-09E3-46FF-9562-7B07DE1311DD}"/>
              </a:ext>
            </a:extLst>
          </p:cNvPr>
          <p:cNvSpPr/>
          <p:nvPr/>
        </p:nvSpPr>
        <p:spPr>
          <a:xfrm>
            <a:off x="90948" y="3223007"/>
            <a:ext cx="3657600" cy="830997"/>
          </a:xfrm>
          <a:prstGeom prst="rect">
            <a:avLst/>
          </a:prstGeom>
        </p:spPr>
        <p:txBody>
          <a:bodyPr wrap="square">
            <a:spAutoFit/>
          </a:bodyPr>
          <a:lstStyle/>
          <a:p>
            <a:r>
              <a:rPr lang="en-US" sz="2400" b="1" dirty="0"/>
              <a:t> </a:t>
            </a:r>
            <a:br>
              <a:rPr lang="en-US" sz="2400" b="1" dirty="0"/>
            </a:br>
            <a:r>
              <a:rPr lang="en-GB" sz="2400" b="1" u="sng" dirty="0">
                <a:hlinkClick r:id="rId6"/>
              </a:rPr>
              <a:t>http://nmwn.ypeka.gr/</a:t>
            </a:r>
            <a:endParaRPr lang="en-US" sz="2400" dirty="0"/>
          </a:p>
        </p:txBody>
      </p:sp>
    </p:spTree>
    <p:extLst>
      <p:ext uri="{BB962C8B-B14F-4D97-AF65-F5344CB8AC3E}">
        <p14:creationId xmlns:p14="http://schemas.microsoft.com/office/powerpoint/2010/main" val="945256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368" y="1315390"/>
            <a:ext cx="8959415" cy="4247209"/>
          </a:xfrm>
        </p:spPr>
        <p:txBody>
          <a:bodyPr>
            <a:noAutofit/>
          </a:bodyPr>
          <a:lstStyle/>
          <a:p>
            <a:pPr algn="just"/>
            <a:r>
              <a:rPr lang="en-US" sz="2200" dirty="0"/>
              <a:t>The Directive 2007/60/EC is carried out </a:t>
            </a:r>
            <a:r>
              <a:rPr lang="en-US" sz="2200" u="sng" dirty="0"/>
              <a:t>in coordination with the Water Framework Directive</a:t>
            </a:r>
            <a:r>
              <a:rPr lang="en-US" sz="2200" dirty="0"/>
              <a:t>, notably by flood risk management plans and river basin management plans being coordinated, and through coordination of the public participation procedures in the preparation of these plans. </a:t>
            </a:r>
            <a:br>
              <a:rPr lang="en-US" sz="2200" dirty="0"/>
            </a:br>
            <a:br>
              <a:rPr lang="en-US" sz="2200" dirty="0"/>
            </a:br>
            <a:r>
              <a:rPr lang="en-US" sz="2200" dirty="0"/>
              <a:t>All assessments, maps and plans is made available to the public.</a:t>
            </a:r>
            <a:br>
              <a:rPr lang="en-US" sz="2200" dirty="0"/>
            </a:br>
            <a:r>
              <a:rPr lang="en-US" sz="2200" dirty="0"/>
              <a:t>The Κ.Υ.Α. Η.Π. 31822/1542/Ε103/2010 (ΦΕΚ 1108 Β΄/2010) is the Joint Ministerial Decision which incorporated into the national law the Community Directive 2007/60 / EC of the European Parliament and of the Council of 23 October 2007 on "Evaluation and Managing Flood Risks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Flood Directive </a:t>
            </a:r>
          </a:p>
        </p:txBody>
      </p:sp>
    </p:spTree>
    <p:extLst>
      <p:ext uri="{BB962C8B-B14F-4D97-AF65-F5344CB8AC3E}">
        <p14:creationId xmlns:p14="http://schemas.microsoft.com/office/powerpoint/2010/main" val="285012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1148" y="1356881"/>
            <a:ext cx="8501704" cy="2035248"/>
          </a:xfrm>
        </p:spPr>
        <p:txBody>
          <a:bodyPr>
            <a:noAutofit/>
          </a:bodyPr>
          <a:lstStyle/>
          <a:p>
            <a:pPr algn="l"/>
            <a:r>
              <a:rPr lang="en-US" sz="2200" dirty="0"/>
              <a:t>The </a:t>
            </a:r>
            <a:r>
              <a:rPr lang="en-US" sz="2200" b="1" dirty="0"/>
              <a:t>Special Secretariat for Water (SSW)</a:t>
            </a:r>
            <a:r>
              <a:rPr lang="en-US" sz="2200" dirty="0"/>
              <a:t>, belonging to the Ministry of Environment and Energy, </a:t>
            </a:r>
            <a:r>
              <a:rPr lang="en-US" sz="2200" dirty="0">
                <a:hlinkClick r:id="rId3"/>
              </a:rPr>
              <a:t>http://www.ypeka.gr/</a:t>
            </a:r>
            <a:r>
              <a:rPr lang="en-US" sz="2200" dirty="0"/>
              <a:t>, is the authority, responsible for the development and implementation of all programs related to the protection and management of the water resources of Greece.</a:t>
            </a:r>
            <a:br>
              <a:rPr lang="en-US" sz="2200" dirty="0"/>
            </a:br>
            <a:endParaRPr lang="en-US" sz="2200"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Implementation of EU Water Policy in Greece</a:t>
            </a:r>
          </a:p>
        </p:txBody>
      </p:sp>
      <p:sp>
        <p:nvSpPr>
          <p:cNvPr id="3" name="Rectangle 2">
            <a:extLst>
              <a:ext uri="{FF2B5EF4-FFF2-40B4-BE49-F238E27FC236}">
                <a16:creationId xmlns:a16="http://schemas.microsoft.com/office/drawing/2014/main" id="{83AF5246-79F7-4008-BB65-009C83EB77DD}"/>
              </a:ext>
            </a:extLst>
          </p:cNvPr>
          <p:cNvSpPr/>
          <p:nvPr/>
        </p:nvSpPr>
        <p:spPr>
          <a:xfrm>
            <a:off x="228600" y="3180071"/>
            <a:ext cx="9067136" cy="3200876"/>
          </a:xfrm>
          <a:prstGeom prst="rect">
            <a:avLst/>
          </a:prstGeom>
        </p:spPr>
        <p:txBody>
          <a:bodyPr wrap="square">
            <a:spAutoFit/>
          </a:bodyPr>
          <a:lstStyle/>
          <a:p>
            <a:r>
              <a:rPr lang="en-US" sz="2200" dirty="0"/>
              <a:t>More specifically the Secretariat is responsible, among others, for:</a:t>
            </a:r>
          </a:p>
          <a:p>
            <a:pPr marL="342900" indent="-342900">
              <a:buFont typeface="Wingdings" panose="05000000000000000000" pitchFamily="2" charset="2"/>
              <a:buChar char="Ø"/>
            </a:pPr>
            <a:r>
              <a:rPr lang="en-US" sz="2200" dirty="0"/>
              <a:t>the implementation of the Water Framework Directive</a:t>
            </a:r>
          </a:p>
          <a:p>
            <a:pPr marL="342900" indent="-342900">
              <a:buFont typeface="Wingdings" panose="05000000000000000000" pitchFamily="2" charset="2"/>
              <a:buChar char="Ø"/>
            </a:pPr>
            <a:r>
              <a:rPr lang="en-US" sz="2200" dirty="0"/>
              <a:t>the implementation of the national monitoring program</a:t>
            </a:r>
          </a:p>
          <a:p>
            <a:pPr marL="342900" indent="-342900">
              <a:buFont typeface="Wingdings" panose="05000000000000000000" pitchFamily="2" charset="2"/>
              <a:buChar char="Ø"/>
            </a:pPr>
            <a:r>
              <a:rPr lang="en-US" sz="2200" dirty="0"/>
              <a:t>the implementation of the Nitrates Directive</a:t>
            </a:r>
          </a:p>
          <a:p>
            <a:pPr marL="342900" indent="-342900">
              <a:buFont typeface="Wingdings" panose="05000000000000000000" pitchFamily="2" charset="2"/>
              <a:buChar char="Ø"/>
            </a:pPr>
            <a:r>
              <a:rPr lang="en-US" sz="2200" dirty="0"/>
              <a:t>the implementation of the Floods Directive</a:t>
            </a:r>
          </a:p>
          <a:p>
            <a:pPr marL="342900" indent="-342900">
              <a:buFont typeface="Wingdings" panose="05000000000000000000" pitchFamily="2" charset="2"/>
              <a:buChar char="Ø"/>
            </a:pPr>
            <a:r>
              <a:rPr lang="en-US" sz="2200" dirty="0"/>
              <a:t>the implementation of the Urban Wastewater Directive and reuse programs</a:t>
            </a:r>
          </a:p>
          <a:p>
            <a:pPr marL="342900" indent="-342900">
              <a:buFont typeface="Wingdings" panose="05000000000000000000" pitchFamily="2" charset="2"/>
              <a:buChar char="Ø"/>
            </a:pPr>
            <a:r>
              <a:rPr lang="en-US" sz="2200" dirty="0"/>
              <a:t>Transboundary and international water issues</a:t>
            </a:r>
            <a:br>
              <a:rPr lang="en-US" sz="2200" dirty="0"/>
            </a:br>
            <a:endParaRPr lang="en-US" sz="2200" dirty="0"/>
          </a:p>
        </p:txBody>
      </p:sp>
    </p:spTree>
    <p:extLst>
      <p:ext uri="{BB962C8B-B14F-4D97-AF65-F5344CB8AC3E}">
        <p14:creationId xmlns:p14="http://schemas.microsoft.com/office/powerpoint/2010/main" val="3188428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368" y="1315390"/>
            <a:ext cx="8959415" cy="4247209"/>
          </a:xfrm>
        </p:spPr>
        <p:txBody>
          <a:bodyPr>
            <a:noAutofit/>
          </a:bodyPr>
          <a:lstStyle/>
          <a:p>
            <a:pPr algn="just"/>
            <a:r>
              <a:rPr lang="en-US" sz="2200" dirty="0"/>
              <a:t>In the context of the flood risk management plans, a special methodology for flood risk </a:t>
            </a:r>
            <a:r>
              <a:rPr lang="en-US" sz="2200" dirty="0" err="1"/>
              <a:t>assessement</a:t>
            </a:r>
            <a:r>
              <a:rPr lang="en-US" sz="2200" dirty="0"/>
              <a:t> was developed and applied in all River Basin Districts.</a:t>
            </a:r>
            <a:br>
              <a:rPr lang="en-US" sz="2200" dirty="0"/>
            </a:br>
            <a:br>
              <a:rPr lang="en-US" sz="2200" dirty="0"/>
            </a:br>
            <a:r>
              <a:rPr lang="en-US" sz="2200" dirty="0"/>
              <a:t>The aim is the evaluation of </a:t>
            </a:r>
            <a:r>
              <a:rPr lang="en-US" sz="2200" b="1" u="sng" dirty="0"/>
              <a:t>flood risk within the flooded areas </a:t>
            </a:r>
            <a:r>
              <a:rPr lang="en-US" sz="2200" dirty="0"/>
              <a:t>as they came out from the hydraulic analysis performed for different return periods (Τ50, Τ100 και Τ1000), taking into consideration the flood hazard (depths, flow rate) and the vulnerability (based on potential impacts) of uses and activities in the flooded areas.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Flood Directive </a:t>
            </a:r>
          </a:p>
        </p:txBody>
      </p:sp>
    </p:spTree>
    <p:extLst>
      <p:ext uri="{BB962C8B-B14F-4D97-AF65-F5344CB8AC3E}">
        <p14:creationId xmlns:p14="http://schemas.microsoft.com/office/powerpoint/2010/main" val="293014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385" y="1604817"/>
            <a:ext cx="8959415" cy="4247209"/>
          </a:xfrm>
        </p:spPr>
        <p:txBody>
          <a:bodyPr>
            <a:noAutofit/>
          </a:bodyPr>
          <a:lstStyle/>
          <a:p>
            <a:pPr algn="l"/>
            <a:r>
              <a:rPr lang="en-US" sz="2200" dirty="0"/>
              <a:t>Taking into consideration the provisions of the Directive 2007/60/ΕC and the relevant guidelines, </a:t>
            </a:r>
            <a:r>
              <a:rPr lang="en-US" sz="2200" b="1" u="sng" dirty="0"/>
              <a:t>the following General Targets </a:t>
            </a:r>
            <a:r>
              <a:rPr lang="en-US" sz="2200" dirty="0"/>
              <a:t>were determined at a national level during the 1st cycle of implementation of the Directive 2007/60/ΕC: </a:t>
            </a:r>
            <a:br>
              <a:rPr lang="en-US" sz="2200" dirty="0"/>
            </a:br>
            <a:br>
              <a:rPr lang="en-US" sz="2200" dirty="0"/>
            </a:br>
            <a:br>
              <a:rPr lang="en-US" sz="2200" dirty="0"/>
            </a:br>
            <a:br>
              <a:rPr lang="en-US" sz="2200" dirty="0"/>
            </a:br>
            <a:br>
              <a:rPr lang="en-US" sz="2200" dirty="0"/>
            </a:br>
            <a:br>
              <a:rPr lang="en-US" sz="2200" dirty="0"/>
            </a:br>
            <a:br>
              <a:rPr lang="en-US" sz="2200" dirty="0"/>
            </a:br>
            <a:r>
              <a:rPr lang="en-US" sz="2200" dirty="0"/>
              <a:t>For the achievement of the General Targets, there is a </a:t>
            </a:r>
            <a:r>
              <a:rPr lang="en-US" sz="2200" b="1" u="sng" dirty="0"/>
              <a:t>Program of Measures in the Flood Risk Management Plans </a:t>
            </a:r>
            <a:r>
              <a:rPr lang="en-US" sz="2200" dirty="0"/>
              <a:t>for each River Basin District that covers all management aspects.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Flood Directive </a:t>
            </a:r>
          </a:p>
        </p:txBody>
      </p:sp>
      <p:sp>
        <p:nvSpPr>
          <p:cNvPr id="5" name="Rectangle 4">
            <a:extLst>
              <a:ext uri="{FF2B5EF4-FFF2-40B4-BE49-F238E27FC236}">
                <a16:creationId xmlns:a16="http://schemas.microsoft.com/office/drawing/2014/main" id="{C4D54A1D-F0B2-4961-B0C5-C0B098BB74F2}"/>
              </a:ext>
            </a:extLst>
          </p:cNvPr>
          <p:cNvSpPr/>
          <p:nvPr/>
        </p:nvSpPr>
        <p:spPr>
          <a:xfrm>
            <a:off x="187043" y="3200400"/>
            <a:ext cx="8354961" cy="1446550"/>
          </a:xfrm>
          <a:prstGeom prst="rect">
            <a:avLst/>
          </a:prstGeom>
        </p:spPr>
        <p:txBody>
          <a:bodyPr wrap="square">
            <a:spAutoFit/>
          </a:bodyPr>
          <a:lstStyle/>
          <a:p>
            <a:pPr marL="342900" indent="-342900">
              <a:buFont typeface="Wingdings" panose="05000000000000000000" pitchFamily="2" charset="2"/>
              <a:buChar char="Ø"/>
            </a:pPr>
            <a:r>
              <a:rPr lang="en-US" sz="2200" dirty="0"/>
              <a:t>Moderation of the exposure to flood </a:t>
            </a:r>
          </a:p>
          <a:p>
            <a:pPr marL="342900" indent="-342900">
              <a:buFont typeface="Wingdings" panose="05000000000000000000" pitchFamily="2" charset="2"/>
              <a:buChar char="Ø"/>
            </a:pPr>
            <a:r>
              <a:rPr lang="en-US" sz="2200" dirty="0"/>
              <a:t>Reduction of the possibility of flood</a:t>
            </a:r>
          </a:p>
          <a:p>
            <a:pPr marL="342900" indent="-342900">
              <a:buFont typeface="Wingdings" panose="05000000000000000000" pitchFamily="2" charset="2"/>
              <a:buChar char="Ø"/>
            </a:pPr>
            <a:r>
              <a:rPr lang="en-US" sz="2200" dirty="0"/>
              <a:t>Enhancement of preparedness for flood response</a:t>
            </a:r>
          </a:p>
          <a:p>
            <a:pPr marL="342900" indent="-342900">
              <a:buFont typeface="Wingdings" panose="05000000000000000000" pitchFamily="2" charset="2"/>
              <a:buChar char="Ø"/>
            </a:pPr>
            <a:r>
              <a:rPr lang="en-US" sz="2200" dirty="0"/>
              <a:t>Improvement of restoration mechanisms for the affected areas</a:t>
            </a:r>
          </a:p>
        </p:txBody>
      </p:sp>
    </p:spTree>
    <p:extLst>
      <p:ext uri="{BB962C8B-B14F-4D97-AF65-F5344CB8AC3E}">
        <p14:creationId xmlns:p14="http://schemas.microsoft.com/office/powerpoint/2010/main" val="360020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586" y="1447800"/>
            <a:ext cx="8727616" cy="4567383"/>
          </a:xfrm>
        </p:spPr>
        <p:txBody>
          <a:bodyPr>
            <a:noAutofit/>
          </a:bodyPr>
          <a:lstStyle/>
          <a:p>
            <a:pPr algn="l"/>
            <a:r>
              <a:rPr lang="en-US" sz="2200" b="1" dirty="0"/>
              <a:t>Agriculture</a:t>
            </a:r>
            <a:r>
              <a:rPr lang="en-US" sz="2200" dirty="0"/>
              <a:t> is, on an EU level, </a:t>
            </a:r>
            <a:r>
              <a:rPr lang="en-US" sz="2200" b="1" u="sng" dirty="0"/>
              <a:t>the largest single source of nitrate </a:t>
            </a:r>
            <a:r>
              <a:rPr lang="en-US" sz="2200" dirty="0"/>
              <a:t>(runoff, leaching) pollution, although households and industries also contribute to some extent. </a:t>
            </a:r>
            <a:br>
              <a:rPr lang="en-US" sz="2200" dirty="0"/>
            </a:br>
            <a:br>
              <a:rPr lang="en-US" sz="2200" dirty="0"/>
            </a:br>
            <a:r>
              <a:rPr lang="en-US" sz="2200" dirty="0"/>
              <a:t>As a consequence, </a:t>
            </a:r>
            <a:r>
              <a:rPr lang="en-US" sz="2200" u="sng" dirty="0"/>
              <a:t>the nitrate pollution problem is addressed within the European Union mainly by the Nitrates Directive (91/676/EEC),</a:t>
            </a:r>
            <a:r>
              <a:rPr lang="en-US" sz="2200" dirty="0"/>
              <a:t> regarding nitrate pollution caused by agricultural practices, supplemented by the provisions of the Urban Wastewaters Directive (91/271/EC), related to sensitive recipients and the Groundwater Directive (2006/118/EC). </a:t>
            </a:r>
            <a:br>
              <a:rPr lang="en-US" sz="2200" dirty="0"/>
            </a:br>
            <a:br>
              <a:rPr lang="en-US" sz="2200" dirty="0"/>
            </a:br>
            <a:r>
              <a:rPr lang="en-US" sz="2200" dirty="0"/>
              <a:t>An important provision of the Nitrates Directive is the obligation </a:t>
            </a:r>
            <a:r>
              <a:rPr lang="en-US" sz="2200" u="sng" dirty="0"/>
              <a:t>of Member States to report every 4 years on the monitoring results of ground and surface water quality</a:t>
            </a:r>
            <a:r>
              <a:rPr lang="en-US" sz="2200" dirty="0"/>
              <a:t>. Furthermore, Member States are compelled to designate so-called Nitrate Vulnerable Zones (NVZs).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Nitrates Directive </a:t>
            </a:r>
          </a:p>
        </p:txBody>
      </p:sp>
    </p:spTree>
    <p:extLst>
      <p:ext uri="{BB962C8B-B14F-4D97-AF65-F5344CB8AC3E}">
        <p14:creationId xmlns:p14="http://schemas.microsoft.com/office/powerpoint/2010/main" val="315710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Nitrates Directive </a:t>
            </a:r>
          </a:p>
        </p:txBody>
      </p:sp>
      <p:pic>
        <p:nvPicPr>
          <p:cNvPr id="12" name="Picture 11">
            <a:extLst>
              <a:ext uri="{FF2B5EF4-FFF2-40B4-BE49-F238E27FC236}">
                <a16:creationId xmlns:a16="http://schemas.microsoft.com/office/drawing/2014/main" id="{D3E0C319-1413-40F9-A059-D9569E34685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69352" y="1315391"/>
            <a:ext cx="4631247" cy="4018609"/>
          </a:xfrm>
          <a:prstGeom prst="rect">
            <a:avLst/>
          </a:prstGeom>
          <a:noFill/>
          <a:ln>
            <a:noFill/>
          </a:ln>
        </p:spPr>
      </p:pic>
      <p:sp>
        <p:nvSpPr>
          <p:cNvPr id="13" name="Rectangle 12">
            <a:extLst>
              <a:ext uri="{FF2B5EF4-FFF2-40B4-BE49-F238E27FC236}">
                <a16:creationId xmlns:a16="http://schemas.microsoft.com/office/drawing/2014/main" id="{548D1D73-92AA-4AA2-8981-862A9DB36BD8}"/>
              </a:ext>
            </a:extLst>
          </p:cNvPr>
          <p:cNvSpPr/>
          <p:nvPr/>
        </p:nvSpPr>
        <p:spPr>
          <a:xfrm>
            <a:off x="69863" y="5230134"/>
            <a:ext cx="4197338" cy="923330"/>
          </a:xfrm>
          <a:prstGeom prst="rect">
            <a:avLst/>
          </a:prstGeom>
        </p:spPr>
        <p:txBody>
          <a:bodyPr wrap="square">
            <a:spAutoFit/>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Vulnerable Zones to pollution caused by nitrates from agricultural sources (pink color) </a:t>
            </a:r>
            <a:endParaRPr lang="en-US" dirty="0"/>
          </a:p>
        </p:txBody>
      </p:sp>
      <p:pic>
        <p:nvPicPr>
          <p:cNvPr id="14" name="Picture 13">
            <a:extLst>
              <a:ext uri="{FF2B5EF4-FFF2-40B4-BE49-F238E27FC236}">
                <a16:creationId xmlns:a16="http://schemas.microsoft.com/office/drawing/2014/main" id="{D8875D3C-A29E-4AE0-8779-EA42547544F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3627" y="1467735"/>
            <a:ext cx="4258574" cy="3532263"/>
          </a:xfrm>
          <a:prstGeom prst="rect">
            <a:avLst/>
          </a:prstGeom>
          <a:noFill/>
          <a:ln>
            <a:noFill/>
          </a:ln>
        </p:spPr>
      </p:pic>
      <p:sp>
        <p:nvSpPr>
          <p:cNvPr id="15" name="Rectangle 14">
            <a:extLst>
              <a:ext uri="{FF2B5EF4-FFF2-40B4-BE49-F238E27FC236}">
                <a16:creationId xmlns:a16="http://schemas.microsoft.com/office/drawing/2014/main" id="{7B6F9698-9832-42A0-9EFF-F18AE422173D}"/>
              </a:ext>
            </a:extLst>
          </p:cNvPr>
          <p:cNvSpPr/>
          <p:nvPr/>
        </p:nvSpPr>
        <p:spPr>
          <a:xfrm>
            <a:off x="4439945" y="5185186"/>
            <a:ext cx="4572000" cy="968278"/>
          </a:xfrm>
          <a:prstGeom prst="rect">
            <a:avLst/>
          </a:prstGeom>
        </p:spPr>
        <p:txBody>
          <a:bodyPr>
            <a:spAutoFit/>
          </a:bodyPr>
          <a:lstStyle/>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Distribution of the average over-concentration of nitrates per ground water system for the year 2012-2015 </a:t>
            </a:r>
          </a:p>
        </p:txBody>
      </p:sp>
    </p:spTree>
    <p:extLst>
      <p:ext uri="{BB962C8B-B14F-4D97-AF65-F5344CB8AC3E}">
        <p14:creationId xmlns:p14="http://schemas.microsoft.com/office/powerpoint/2010/main" val="134175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586" y="1447800"/>
            <a:ext cx="8727616" cy="4620578"/>
          </a:xfrm>
        </p:spPr>
        <p:txBody>
          <a:bodyPr>
            <a:noAutofit/>
          </a:bodyPr>
          <a:lstStyle/>
          <a:p>
            <a:pPr algn="l"/>
            <a:r>
              <a:rPr lang="en-US" sz="2200" u="sng" dirty="0"/>
              <a:t>In Greece about 25% of surface waters</a:t>
            </a:r>
            <a:r>
              <a:rPr lang="en-US" sz="2200" dirty="0"/>
              <a:t> in the form of lakes and rivers are transboundary waters which extend or come from our neighboring countries Turkey, Bulgaria, North Macedonia and Albania.</a:t>
            </a:r>
            <a:br>
              <a:rPr lang="en-US" sz="2200" dirty="0"/>
            </a:br>
            <a:br>
              <a:rPr lang="en-US" sz="2200" dirty="0"/>
            </a:br>
            <a:r>
              <a:rPr lang="en-US" sz="2200" dirty="0"/>
              <a:t>The UNECE Water Convention constitutes the overarching legal and institutional framework of transboundary water cooperation in the European Union.</a:t>
            </a:r>
            <a:br>
              <a:rPr lang="en-US" sz="2200" dirty="0"/>
            </a:br>
            <a:br>
              <a:rPr lang="en-US" sz="2200" dirty="0"/>
            </a:br>
            <a:r>
              <a:rPr lang="en-US" sz="2200" dirty="0"/>
              <a:t>The </a:t>
            </a:r>
            <a:r>
              <a:rPr lang="en-US" sz="2200" u="sng" dirty="0"/>
              <a:t>WFD refers to transboundary river basin management denoting that if both countries are Members of EC they should develop a common management plan along the whole water basin </a:t>
            </a:r>
            <a:r>
              <a:rPr lang="en-US" sz="2200" dirty="0"/>
              <a:t>whereas if the transboundary water basin is shared between EU and non EU countries they can develop separate management plans according to their respective legislation.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Transboundary water management</a:t>
            </a:r>
          </a:p>
        </p:txBody>
      </p:sp>
    </p:spTree>
    <p:extLst>
      <p:ext uri="{BB962C8B-B14F-4D97-AF65-F5344CB8AC3E}">
        <p14:creationId xmlns:p14="http://schemas.microsoft.com/office/powerpoint/2010/main" val="157197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586" y="1447800"/>
            <a:ext cx="8727616" cy="4620578"/>
          </a:xfrm>
        </p:spPr>
        <p:txBody>
          <a:bodyPr>
            <a:noAutofit/>
          </a:bodyPr>
          <a:lstStyle/>
          <a:p>
            <a:pPr algn="l"/>
            <a:r>
              <a:rPr lang="en-US" sz="2200" dirty="0"/>
              <a:t>February 2010: Agreement between Greece, Albania and the North Macedonia , with the participation of the European Union on the protection and sustainable development of the </a:t>
            </a:r>
            <a:r>
              <a:rPr lang="en-US" sz="2200" dirty="0" err="1"/>
              <a:t>Prespa</a:t>
            </a:r>
            <a:r>
              <a:rPr lang="en-US" sz="2200" dirty="0"/>
              <a:t> Park area.</a:t>
            </a:r>
            <a:br>
              <a:rPr lang="en-US" sz="2200" dirty="0"/>
            </a:br>
            <a:br>
              <a:rPr lang="en-US" sz="2200" dirty="0"/>
            </a:br>
            <a:r>
              <a:rPr lang="en-US" sz="2200" dirty="0"/>
              <a:t>May 2010: a "Joint Declaration on the protection of the river </a:t>
            </a:r>
            <a:r>
              <a:rPr lang="en-US" sz="2200" dirty="0" err="1"/>
              <a:t>Evros</a:t>
            </a:r>
            <a:r>
              <a:rPr lang="en-US" sz="2200" dirty="0"/>
              <a:t>" was signed between Greece and Turkey, </a:t>
            </a:r>
            <a:br>
              <a:rPr lang="en-US" sz="2200" dirty="0"/>
            </a:br>
            <a:br>
              <a:rPr lang="en-US" sz="2200" dirty="0"/>
            </a:br>
            <a:r>
              <a:rPr lang="en-US" sz="2200" dirty="0"/>
              <a:t>July 2010: Joint Declaration "on understanding and cooperation in the field of use of water resources in the respective territories of the Common RBDs shared by the Republic of Bulgaria and the Hellenic Republic", which provides for the coordination of actions for the preparation of Management Plans of transboundary river basin, in line with the WFD.</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Transboundary water management</a:t>
            </a:r>
          </a:p>
        </p:txBody>
      </p:sp>
    </p:spTree>
    <p:extLst>
      <p:ext uri="{BB962C8B-B14F-4D97-AF65-F5344CB8AC3E}">
        <p14:creationId xmlns:p14="http://schemas.microsoft.com/office/powerpoint/2010/main" val="3430654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586" y="1447800"/>
            <a:ext cx="8727616" cy="3429000"/>
          </a:xfrm>
        </p:spPr>
        <p:txBody>
          <a:bodyPr>
            <a:noAutofit/>
          </a:bodyPr>
          <a:lstStyle/>
          <a:p>
            <a:pPr algn="l"/>
            <a:r>
              <a:rPr lang="en-US" sz="2200" dirty="0"/>
              <a:t>River basins and basin agreements in the European Union can be found at:</a:t>
            </a:r>
            <a:br>
              <a:rPr lang="en-US" sz="2200" dirty="0"/>
            </a:br>
            <a:br>
              <a:rPr lang="en-US" sz="2200" dirty="0"/>
            </a:br>
            <a:r>
              <a:rPr lang="en-US" sz="2200" dirty="0"/>
              <a:t>http://ec.europa.eu/environment/water/water-framework/facts_figures/pdf/Transboundary-cooperation- %202012.pdf  (Source: European Commission)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Transboundary water management</a:t>
            </a:r>
          </a:p>
        </p:txBody>
      </p:sp>
    </p:spTree>
    <p:extLst>
      <p:ext uri="{BB962C8B-B14F-4D97-AF65-F5344CB8AC3E}">
        <p14:creationId xmlns:p14="http://schemas.microsoft.com/office/powerpoint/2010/main" val="26262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304800" y="2800690"/>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t>Ευχαριστώ!</a:t>
            </a:r>
            <a:endParaRPr lang="en-US" sz="3200" b="1" dirty="0"/>
          </a:p>
        </p:txBody>
      </p:sp>
    </p:spTree>
    <p:extLst>
      <p:ext uri="{BB962C8B-B14F-4D97-AF65-F5344CB8AC3E}">
        <p14:creationId xmlns:p14="http://schemas.microsoft.com/office/powerpoint/2010/main" val="36157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1148" y="1356881"/>
            <a:ext cx="8501704" cy="2035248"/>
          </a:xfrm>
        </p:spPr>
        <p:txBody>
          <a:bodyPr>
            <a:noAutofit/>
          </a:bodyPr>
          <a:lstStyle/>
          <a:p>
            <a:pPr algn="l"/>
            <a:r>
              <a:rPr lang="en-US" sz="2200" dirty="0"/>
              <a:t>The harmonization of the Greek legislation with the Water Framework Directive 2000/60/EC was made by the Law 3199/2003 (Government Gazette 280 A/09.12.2003)  and the Presidential Decree 51/2007 (Government Gazette 54 / A / 08.03.2007).</a:t>
            </a:r>
            <a:br>
              <a:rPr lang="en-US" sz="2200" dirty="0"/>
            </a:br>
            <a:endParaRPr lang="en-US" sz="2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Water Framework Directive</a:t>
            </a:r>
          </a:p>
        </p:txBody>
      </p:sp>
      <p:sp>
        <p:nvSpPr>
          <p:cNvPr id="3" name="Rectangle 2">
            <a:extLst>
              <a:ext uri="{FF2B5EF4-FFF2-40B4-BE49-F238E27FC236}">
                <a16:creationId xmlns:a16="http://schemas.microsoft.com/office/drawing/2014/main" id="{83AF5246-79F7-4008-BB65-009C83EB77DD}"/>
              </a:ext>
            </a:extLst>
          </p:cNvPr>
          <p:cNvSpPr/>
          <p:nvPr/>
        </p:nvSpPr>
        <p:spPr>
          <a:xfrm>
            <a:off x="230199" y="3200400"/>
            <a:ext cx="8683601" cy="2800767"/>
          </a:xfrm>
          <a:prstGeom prst="rect">
            <a:avLst/>
          </a:prstGeom>
        </p:spPr>
        <p:txBody>
          <a:bodyPr wrap="square">
            <a:spAutoFit/>
          </a:bodyPr>
          <a:lstStyle/>
          <a:p>
            <a:r>
              <a:rPr lang="en-US" sz="2200" dirty="0"/>
              <a:t>The provisions of the above national legislation incorporate the basic concepts of the EU Water Directive and, at the same time, the new administrative structure is established, as well as the competences of the individual bodies, both at national and regional level.</a:t>
            </a:r>
          </a:p>
          <a:p>
            <a:endParaRPr lang="en-US" sz="2200" dirty="0"/>
          </a:p>
          <a:p>
            <a:r>
              <a:rPr lang="en-US" sz="2200" dirty="0"/>
              <a:t>The </a:t>
            </a:r>
            <a:r>
              <a:rPr lang="en-US" sz="2200" b="1" u="sng" dirty="0"/>
              <a:t>River Basins and the Water Districts </a:t>
            </a:r>
            <a:r>
              <a:rPr lang="en-US" sz="2200" dirty="0"/>
              <a:t>have been determined by the Decision No. 706 of  the National Water Committee of 16.07.2010. </a:t>
            </a:r>
            <a:br>
              <a:rPr lang="en-US" sz="2200" dirty="0"/>
            </a:br>
            <a:endParaRPr lang="en-US" sz="2200" dirty="0"/>
          </a:p>
        </p:txBody>
      </p:sp>
    </p:spTree>
    <p:extLst>
      <p:ext uri="{BB962C8B-B14F-4D97-AF65-F5344CB8AC3E}">
        <p14:creationId xmlns:p14="http://schemas.microsoft.com/office/powerpoint/2010/main" val="192791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a:extLst>
              <a:ext uri="{FF2B5EF4-FFF2-40B4-BE49-F238E27FC236}">
                <a16:creationId xmlns:a16="http://schemas.microsoft.com/office/drawing/2014/main" id="{513AD0FA-90E7-46A4-AB06-E93CD6AC408E}"/>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Water Districts in Greece</a:t>
            </a:r>
          </a:p>
        </p:txBody>
      </p:sp>
      <p:pic>
        <p:nvPicPr>
          <p:cNvPr id="1026" name="Picture 2" descr="ÎÏÎ¿ÏÎ­Î»ÎµÏÎ¼Î± ÎµÎ¹ÎºÏÎ½Î±Ï Î³Î¹Î± water districts greece">
            <a:extLst>
              <a:ext uri="{FF2B5EF4-FFF2-40B4-BE49-F238E27FC236}">
                <a16:creationId xmlns:a16="http://schemas.microsoft.com/office/drawing/2014/main" id="{972A5B5A-B142-4B3B-9870-1A8C090DDC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425070"/>
            <a:ext cx="5181600" cy="45266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95BFE68D-5A10-4D39-A71F-BCF593932B25}"/>
              </a:ext>
            </a:extLst>
          </p:cNvPr>
          <p:cNvGraphicFramePr>
            <a:graphicFrameLocks noGrp="1"/>
          </p:cNvGraphicFramePr>
          <p:nvPr>
            <p:extLst>
              <p:ext uri="{D42A27DB-BD31-4B8C-83A1-F6EECF244321}">
                <p14:modId xmlns:p14="http://schemas.microsoft.com/office/powerpoint/2010/main" val="3780784971"/>
              </p:ext>
            </p:extLst>
          </p:nvPr>
        </p:nvGraphicFramePr>
        <p:xfrm>
          <a:off x="4846562" y="1576503"/>
          <a:ext cx="4065639" cy="4363212"/>
        </p:xfrm>
        <a:graphic>
          <a:graphicData uri="http://schemas.openxmlformats.org/drawingml/2006/table">
            <a:tbl>
              <a:tblPr firstRow="1" firstCol="1" bandRow="1">
                <a:tableStyleId>{5940675A-B579-460E-94D1-54222C63F5DA}</a:tableStyleId>
              </a:tblPr>
              <a:tblGrid>
                <a:gridCol w="4065639">
                  <a:extLst>
                    <a:ext uri="{9D8B030D-6E8A-4147-A177-3AD203B41FA5}">
                      <a16:colId xmlns:a16="http://schemas.microsoft.com/office/drawing/2014/main" val="864758815"/>
                    </a:ext>
                  </a:extLst>
                </a:gridCol>
              </a:tblGrid>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01: WESTERN PELOPONNESE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928071"/>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02: NORTHERN PELOPONNESE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807880"/>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03: EASTERN PELOPONNESE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8233542"/>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04: WESTERN STEREA HELLAS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1690064"/>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05: HEPEIROS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944881"/>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06: ATTICA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6309507"/>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07: EAST STEREA HELLAS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716883"/>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08: THESSALY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79133"/>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09: WESTERN MACEDONIA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657873"/>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10: CENTRAL MACEDONIA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6005741"/>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11: EASTERN MACEDONIA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2313442"/>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12: THRACE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9068056"/>
                  </a:ext>
                </a:extLst>
              </a:tr>
              <a:tr h="250061">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13: CRETE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9759820"/>
                  </a:ext>
                </a:extLst>
              </a:tr>
              <a:tr h="238574">
                <a:tc>
                  <a:txBody>
                    <a:bodyPr/>
                    <a:lstStyle/>
                    <a:p>
                      <a:pPr marL="0" marR="0" indent="0" algn="l">
                        <a:lnSpc>
                          <a:spcPct val="107000"/>
                        </a:lnSpc>
                        <a:spcBef>
                          <a:spcPts val="0"/>
                        </a:spcBef>
                        <a:spcAft>
                          <a:spcPts val="800"/>
                        </a:spcAft>
                        <a:buFont typeface="Arial" panose="020B0604020202020204" pitchFamily="34" charset="0"/>
                        <a:buNone/>
                      </a:pPr>
                      <a:r>
                        <a:rPr lang="en-US" sz="2000" dirty="0">
                          <a:effectLst/>
                        </a:rPr>
                        <a:t>WD 14: AEGEAN ISLANDS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064671"/>
                  </a:ext>
                </a:extLst>
              </a:tr>
            </a:tbl>
          </a:graphicData>
        </a:graphic>
      </p:graphicFrame>
    </p:spTree>
    <p:extLst>
      <p:ext uri="{BB962C8B-B14F-4D97-AF65-F5344CB8AC3E}">
        <p14:creationId xmlns:p14="http://schemas.microsoft.com/office/powerpoint/2010/main" val="306364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1058" y="1363771"/>
            <a:ext cx="8681143" cy="4856809"/>
          </a:xfrm>
        </p:spPr>
        <p:txBody>
          <a:bodyPr>
            <a:noAutofit/>
          </a:bodyPr>
          <a:lstStyle/>
          <a:p>
            <a:pPr algn="l"/>
            <a:r>
              <a:rPr lang="en-US" sz="2200" dirty="0"/>
              <a:t>In each of the 14 Water Districts, National Water Management Plans, namely </a:t>
            </a:r>
            <a:r>
              <a:rPr lang="en-US" sz="2200" b="1" dirty="0"/>
              <a:t>River Basin Management Plans (RBMPs)</a:t>
            </a:r>
            <a:r>
              <a:rPr lang="en-US" sz="2200" dirty="0"/>
              <a:t>,</a:t>
            </a:r>
            <a:r>
              <a:rPr lang="en-US" sz="2200" b="1" dirty="0"/>
              <a:t> </a:t>
            </a:r>
            <a:r>
              <a:rPr lang="en-US" sz="2200" dirty="0"/>
              <a:t>were developed for every single one of them. </a:t>
            </a:r>
            <a:br>
              <a:rPr lang="en-US" sz="2200" dirty="0"/>
            </a:br>
            <a:br>
              <a:rPr lang="en-US" sz="2200" dirty="0"/>
            </a:br>
            <a:r>
              <a:rPr lang="en-US" sz="2200" dirty="0"/>
              <a:t>The implementation of the WFD includes the following main components:</a:t>
            </a:r>
            <a:br>
              <a:rPr lang="en-US" sz="2200" dirty="0"/>
            </a:br>
            <a:r>
              <a:rPr lang="en-US" sz="2200" dirty="0"/>
              <a:t>1. Assessment of the current situation </a:t>
            </a:r>
            <a:br>
              <a:rPr lang="en-US" sz="2200" dirty="0"/>
            </a:br>
            <a:r>
              <a:rPr lang="en-US" sz="2200" dirty="0"/>
              <a:t>2. Organization of environmental objectives</a:t>
            </a:r>
            <a:br>
              <a:rPr lang="en-US" sz="2200" dirty="0"/>
            </a:br>
            <a:r>
              <a:rPr lang="en-US" sz="2200" dirty="0"/>
              <a:t>3. Preparation of Monitoring Programs</a:t>
            </a:r>
            <a:br>
              <a:rPr lang="en-US" sz="2200" dirty="0"/>
            </a:br>
            <a:r>
              <a:rPr lang="en-US" sz="2200" dirty="0"/>
              <a:t>4. Gap analysis</a:t>
            </a:r>
            <a:br>
              <a:rPr lang="en-US" sz="2200" dirty="0"/>
            </a:br>
            <a:r>
              <a:rPr lang="en-US" sz="2200" dirty="0"/>
              <a:t>5. Establishment of the Program of Measures</a:t>
            </a:r>
            <a:br>
              <a:rPr lang="en-US" sz="2200" dirty="0"/>
            </a:br>
            <a:r>
              <a:rPr lang="en-US" sz="2200" dirty="0"/>
              <a:t>6. Development of National Management Plans</a:t>
            </a:r>
            <a:br>
              <a:rPr lang="en-US" sz="2200" dirty="0"/>
            </a:br>
            <a:r>
              <a:rPr lang="en-US" sz="2200" dirty="0"/>
              <a:t>7. Implementation of Program of Measures</a:t>
            </a:r>
            <a:br>
              <a:rPr lang="en-US" sz="2200" dirty="0"/>
            </a:br>
            <a:r>
              <a:rPr lang="en-US" sz="2200" dirty="0"/>
              <a:t>8. Evaluation of the Program of Measures</a:t>
            </a:r>
            <a:br>
              <a:rPr lang="en-US" sz="2200" dirty="0"/>
            </a:br>
            <a:r>
              <a:rPr lang="en-US" sz="2200" dirty="0"/>
              <a:t>9. Consultation with the public, active involvement of stakeholders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WFD implementation process</a:t>
            </a:r>
          </a:p>
        </p:txBody>
      </p:sp>
    </p:spTree>
    <p:extLst>
      <p:ext uri="{BB962C8B-B14F-4D97-AF65-F5344CB8AC3E}">
        <p14:creationId xmlns:p14="http://schemas.microsoft.com/office/powerpoint/2010/main" val="134723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1058" y="1363771"/>
            <a:ext cx="8681143" cy="4856809"/>
          </a:xfrm>
        </p:spPr>
        <p:txBody>
          <a:bodyPr>
            <a:noAutofit/>
          </a:bodyPr>
          <a:lstStyle/>
          <a:p>
            <a:pPr algn="l"/>
            <a:r>
              <a:rPr lang="en-US" sz="2200" dirty="0"/>
              <a:t>The </a:t>
            </a:r>
            <a:r>
              <a:rPr lang="en-US" sz="2200" b="1" dirty="0"/>
              <a:t>first National Management Plans </a:t>
            </a:r>
            <a:r>
              <a:rPr lang="en-US" sz="2200" dirty="0"/>
              <a:t>were approved by the Decision of the National Water Committee (Decision No. 1067, Government Gazette 182 / B / </a:t>
            </a:r>
            <a:r>
              <a:rPr lang="en-US" sz="2200" b="1" dirty="0"/>
              <a:t>31.1.2014). </a:t>
            </a:r>
            <a:r>
              <a:rPr lang="en-US" sz="2200" dirty="0"/>
              <a:t>Public and interested authorities were requested to submit within 6 months any comments on the available documents of the 1st Update of River Basin Management Plans.</a:t>
            </a:r>
            <a:br>
              <a:rPr lang="en-US" sz="2200" dirty="0"/>
            </a:br>
            <a:br>
              <a:rPr lang="en-US" sz="2200" dirty="0"/>
            </a:br>
            <a:r>
              <a:rPr lang="en-US" sz="2200" dirty="0"/>
              <a:t>The </a:t>
            </a:r>
            <a:r>
              <a:rPr lang="en-US" sz="2200" b="1" dirty="0"/>
              <a:t>Revised River Basin Management Plans </a:t>
            </a:r>
            <a:r>
              <a:rPr lang="en-US" sz="2200" dirty="0"/>
              <a:t>concern the 2nd Management Cycle (2015-2021) of the Framework Directive and were adopted on </a:t>
            </a:r>
            <a:r>
              <a:rPr lang="en-US" sz="2200" b="1" dirty="0"/>
              <a:t>29 December 2017 </a:t>
            </a:r>
            <a:r>
              <a:rPr lang="en-US" sz="2200" dirty="0"/>
              <a:t>(Government Gazette B 4680, B 4679, B 4672, B 4673, B 4675, B 4682, B 4664, B 4674, B 4665, B 4678, B 4681, B 4676, B 4666, B 4677) by the National Water Committee by decision of its President, Deputy Minister of the Environment.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WFD implementation process</a:t>
            </a:r>
          </a:p>
        </p:txBody>
      </p:sp>
    </p:spTree>
    <p:extLst>
      <p:ext uri="{BB962C8B-B14F-4D97-AF65-F5344CB8AC3E}">
        <p14:creationId xmlns:p14="http://schemas.microsoft.com/office/powerpoint/2010/main" val="206417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267" y="1393662"/>
            <a:ext cx="8681143" cy="4856809"/>
          </a:xfrm>
        </p:spPr>
        <p:txBody>
          <a:bodyPr>
            <a:noAutofit/>
          </a:bodyPr>
          <a:lstStyle/>
          <a:p>
            <a:pPr algn="l"/>
            <a:r>
              <a:rPr lang="en-US" sz="2200" dirty="0"/>
              <a:t>The 2</a:t>
            </a:r>
            <a:r>
              <a:rPr lang="en-US" sz="2200" baseline="30000" dirty="0"/>
              <a:t>nd</a:t>
            </a:r>
            <a:r>
              <a:rPr lang="en-US" sz="2200" dirty="0"/>
              <a:t> RBMPs include:</a:t>
            </a:r>
            <a:br>
              <a:rPr lang="en-US" sz="2200" dirty="0"/>
            </a:br>
            <a:r>
              <a:rPr lang="en-US" sz="2200" dirty="0"/>
              <a:t>(a) Update of the identification and characterization of surface (river, lake, transitional and coastal) and groundwater bodies.</a:t>
            </a:r>
            <a:br>
              <a:rPr lang="en-US" sz="2200" dirty="0"/>
            </a:br>
            <a:r>
              <a:rPr lang="en-US" sz="2200" dirty="0"/>
              <a:t>(b) Review and update reference conditions and the assessment and classification of surface, including highly modified and artificial, groundwater bodies, based on the new data available from the operation of the National Water Monitoring Network.</a:t>
            </a:r>
            <a:br>
              <a:rPr lang="en-US" sz="2200" dirty="0"/>
            </a:br>
            <a:r>
              <a:rPr lang="en-US" sz="2200" dirty="0"/>
              <a:t>c) Re-evaluation of surface systems with significant </a:t>
            </a:r>
            <a:r>
              <a:rPr lang="en-US" sz="2200" dirty="0" err="1"/>
              <a:t>hydromorphological</a:t>
            </a:r>
            <a:r>
              <a:rPr lang="en-US" sz="2200" dirty="0"/>
              <a:t> modifications (particularly modified (ITT) and artificial (TWS) water systems).</a:t>
            </a:r>
            <a:br>
              <a:rPr lang="en-US" sz="2200" dirty="0"/>
            </a:br>
            <a:r>
              <a:rPr lang="en-US" sz="2200" dirty="0"/>
              <a:t>d) Updating the list of significant pressures on water resources and their impacts.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WFD implementation process</a:t>
            </a:r>
          </a:p>
        </p:txBody>
      </p:sp>
    </p:spTree>
    <p:extLst>
      <p:ext uri="{BB962C8B-B14F-4D97-AF65-F5344CB8AC3E}">
        <p14:creationId xmlns:p14="http://schemas.microsoft.com/office/powerpoint/2010/main" val="9643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472" y="1339973"/>
            <a:ext cx="8681143" cy="4070228"/>
          </a:xfrm>
        </p:spPr>
        <p:txBody>
          <a:bodyPr>
            <a:noAutofit/>
          </a:bodyPr>
          <a:lstStyle/>
          <a:p>
            <a:pPr algn="l"/>
            <a:r>
              <a:rPr lang="en-US" sz="2200" dirty="0"/>
              <a:t>The 2</a:t>
            </a:r>
            <a:r>
              <a:rPr lang="en-US" sz="2200" baseline="30000" dirty="0"/>
              <a:t>nd</a:t>
            </a:r>
            <a:r>
              <a:rPr lang="en-US" sz="2200" dirty="0"/>
              <a:t> RBMPs include:</a:t>
            </a:r>
            <a:br>
              <a:rPr lang="en-US" sz="2200" dirty="0"/>
            </a:br>
            <a:r>
              <a:rPr lang="en-US" sz="2200" dirty="0"/>
              <a:t>(e) Updating the Register of Protected Areas.</a:t>
            </a:r>
            <a:br>
              <a:rPr lang="en-US" sz="2200" dirty="0"/>
            </a:br>
            <a:r>
              <a:rPr lang="en-US" sz="2200" dirty="0"/>
              <a:t>(f) Review of environmental objectives for all water bodies.</a:t>
            </a:r>
            <a:br>
              <a:rPr lang="en-US" sz="2200" dirty="0"/>
            </a:br>
            <a:r>
              <a:rPr lang="en-US" sz="2200" dirty="0"/>
              <a:t>g) Assessment of the progress of implementation of the original River Basin Management Plans of the country.</a:t>
            </a:r>
            <a:br>
              <a:rPr lang="en-US" sz="2200" dirty="0"/>
            </a:br>
            <a:r>
              <a:rPr lang="en-US" sz="2200" dirty="0"/>
              <a:t>(h) Revision of the Basic and Supplementary Measures.</a:t>
            </a:r>
            <a:br>
              <a:rPr lang="en-US" sz="2200" dirty="0"/>
            </a:br>
            <a:r>
              <a:rPr lang="en-US" sz="2200" dirty="0"/>
              <a:t>(</a:t>
            </a:r>
            <a:r>
              <a:rPr lang="en-US" sz="2200" dirty="0" err="1"/>
              <a:t>i</a:t>
            </a:r>
            <a:r>
              <a:rPr lang="en-US" sz="2200" dirty="0"/>
              <a:t>) Updating the economic analysis of water uses.</a:t>
            </a:r>
            <a:br>
              <a:rPr lang="en-US" sz="2200" dirty="0"/>
            </a:br>
            <a:r>
              <a:rPr lang="en-US" sz="2200" dirty="0"/>
              <a:t>(j) Recording the transnational agreements up to now in transnational catchment areas.</a:t>
            </a:r>
            <a:br>
              <a:rPr lang="en-US" sz="2200" dirty="0"/>
            </a:br>
            <a:endParaRPr lang="en-US" sz="2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408039" y="789622"/>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WFD implementation process</a:t>
            </a:r>
          </a:p>
        </p:txBody>
      </p:sp>
    </p:spTree>
    <p:extLst>
      <p:ext uri="{BB962C8B-B14F-4D97-AF65-F5344CB8AC3E}">
        <p14:creationId xmlns:p14="http://schemas.microsoft.com/office/powerpoint/2010/main" val="9104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2" name="Picture 11">
            <a:extLst>
              <a:ext uri="{FF2B5EF4-FFF2-40B4-BE49-F238E27FC236}">
                <a16:creationId xmlns:a16="http://schemas.microsoft.com/office/drawing/2014/main" id="{24DFAF17-3B68-44AE-83B9-83BEB804313C}"/>
              </a:ext>
            </a:extLst>
          </p:cNvPr>
          <p:cNvPicPr>
            <a:picLocks noChangeAspect="1"/>
          </p:cNvPicPr>
          <p:nvPr/>
        </p:nvPicPr>
        <p:blipFill>
          <a:blip r:embed="rId6"/>
          <a:stretch>
            <a:fillRect/>
          </a:stretch>
        </p:blipFill>
        <p:spPr>
          <a:xfrm>
            <a:off x="652462" y="723900"/>
            <a:ext cx="7839075" cy="5410200"/>
          </a:xfrm>
          <a:prstGeom prst="rect">
            <a:avLst/>
          </a:prstGeom>
        </p:spPr>
      </p:pic>
    </p:spTree>
    <p:extLst>
      <p:ext uri="{BB962C8B-B14F-4D97-AF65-F5344CB8AC3E}">
        <p14:creationId xmlns:p14="http://schemas.microsoft.com/office/powerpoint/2010/main" val="1755052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1564</Words>
  <Application>Microsoft Office PowerPoint</Application>
  <PresentationFormat>On-screen Show (4:3)</PresentationFormat>
  <Paragraphs>177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PowerPoint Presentation</vt:lpstr>
      <vt:lpstr>The Special Secretariat for Water (SSW), belonging to the Ministry of Environment and Energy, http://www.ypeka.gr/, is the authority, responsible for the development and implementation of all programs related to the protection and management of the water resources of Greece. </vt:lpstr>
      <vt:lpstr>The harmonization of the Greek legislation with the Water Framework Directive 2000/60/EC was made by the Law 3199/2003 (Government Gazette 280 A/09.12.2003)  and the Presidential Decree 51/2007 (Government Gazette 54 / A / 08.03.2007). </vt:lpstr>
      <vt:lpstr>PowerPoint Presentation</vt:lpstr>
      <vt:lpstr>In each of the 14 Water Districts, National Water Management Plans, namely River Basin Management Plans (RBMPs), were developed for every single one of them.   The implementation of the WFD includes the following main components: 1. Assessment of the current situation  2. Organization of environmental objectives 3. Preparation of Monitoring Programs 4. Gap analysis 5. Establishment of the Program of Measures 6. Development of National Management Plans 7. Implementation of Program of Measures 8. Evaluation of the Program of Measures 9. Consultation with the public, active involvement of stakeholders</vt:lpstr>
      <vt:lpstr>The first National Management Plans were approved by the Decision of the National Water Committee (Decision No. 1067, Government Gazette 182 / B / 31.1.2014). Public and interested authorities were requested to submit within 6 months any comments on the available documents of the 1st Update of River Basin Management Plans.  The Revised River Basin Management Plans concern the 2nd Management Cycle (2015-2021) of the Framework Directive and were adopted on 29 December 2017 (Government Gazette B 4680, B 4679, B 4672, B 4673, B 4675, B 4682, B 4664, B 4674, B 4665, B 4678, B 4681, B 4676, B 4666, B 4677) by the National Water Committee by decision of its President, Deputy Minister of the Environment.</vt:lpstr>
      <vt:lpstr>The 2nd RBMPs include: (a) Update of the identification and characterization of surface (river, lake, transitional and coastal) and groundwater bodies. (b) Review and update reference conditions and the assessment and classification of surface, including highly modified and artificial, groundwater bodies, based on the new data available from the operation of the National Water Monitoring Network. c) Re-evaluation of surface systems with significant hydromorphological modifications (particularly modified (ITT) and artificial (TWS) water systems). d) Updating the list of significant pressures on water resources and their impacts.</vt:lpstr>
      <vt:lpstr>The 2nd RBMPs include: (e) Updating the Register of Protected Areas. (f) Review of environmental objectives for all water bodies. g) Assessment of the progress of implementation of the original River Basin Management Plans of the country. (h) Revision of the Basic and Supplementary Measures. (i) Updating the economic analysis of water uses. (j) Recording the transnational agreements up to now in transnational catchment 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line with the provisions of the WFD, Greece has established and recently revised a national monitoring program for the assessment of the status of surface water and ground water, in order to obtain a coherent and comprehensive overview of water status within each river basin district.   The National Water and Quality Monitoring Network of the country was completed through the adoption of the Joint Ministerial Decision on September 9, 2011 (Government Gazette 2017 B 09.09.2011)   The National Μonitoring Network comprises 449 survaillence and monitoring stations in rivers, 53 stations in lakes, 34 in transitional waters, 80 stations in coastal waters and 1,392 stations in groundwaters. The total number of stations is 2008, from which 616 refer to surface waters and 1,392 to groundwaters).</vt:lpstr>
      <vt:lpstr>PowerPoint Presentation</vt:lpstr>
      <vt:lpstr>The data and information obtained are stored in electronic data bases, including the National Data Bank of Hydrological and Meteorological Information and the National Environmental Information Network and processed for reporting, and dissemination purposes.</vt:lpstr>
      <vt:lpstr>The Directive 2007/60/EC is carried out in coordination with the Water Framework Directive, notably by flood risk management plans and river basin management plans being coordinated, and through coordination of the public participation procedures in the preparation of these plans.   All assessments, maps and plans is made available to the public. The Κ.Υ.Α. Η.Π. 31822/1542/Ε103/2010 (ΦΕΚ 1108 Β΄/2010) is the Joint Ministerial Decision which incorporated into the national law the Community Directive 2007/60 / EC of the European Parliament and of the Council of 23 October 2007 on "Evaluation and Managing Flood Risks ".</vt:lpstr>
      <vt:lpstr>In the context of the flood risk management plans, a special methodology for flood risk assessement was developed and applied in all River Basin Districts.  The aim is the evaluation of flood risk within the flooded areas as they came out from the hydraulic analysis performed for different return periods (Τ50, Τ100 και Τ1000), taking into consideration the flood hazard (depths, flow rate) and the vulnerability (based on potential impacts) of uses and activities in the flooded areas.</vt:lpstr>
      <vt:lpstr>Taking into consideration the provisions of the Directive 2007/60/ΕC and the relevant guidelines, the following General Targets were determined at a national level during the 1st cycle of implementation of the Directive 2007/60/ΕC:        For the achievement of the General Targets, there is a Program of Measures in the Flood Risk Management Plans for each River Basin District that covers all management aspects. </vt:lpstr>
      <vt:lpstr>Agriculture is, on an EU level, the largest single source of nitrate (runoff, leaching) pollution, although households and industries also contribute to some extent.   As a consequence, the nitrate pollution problem is addressed within the European Union mainly by the Nitrates Directive (91/676/EEC), regarding nitrate pollution caused by agricultural practices, supplemented by the provisions of the Urban Wastewaters Directive (91/271/EC), related to sensitive recipients and the Groundwater Directive (2006/118/EC).   An important provision of the Nitrates Directive is the obligation of Member States to report every 4 years on the monitoring results of ground and surface water quality. Furthermore, Member States are compelled to designate so-called Nitrate Vulnerable Zones (NVZs).</vt:lpstr>
      <vt:lpstr>PowerPoint Presentation</vt:lpstr>
      <vt:lpstr>In Greece about 25% of surface waters in the form of lakes and rivers are transboundary waters which extend or come from our neighboring countries Turkey, Bulgaria, North Macedonia and Albania.  The UNECE Water Convention constitutes the overarching legal and institutional framework of transboundary water cooperation in the European Union.  The WFD refers to transboundary river basin management denoting that if both countries are Members of EC they should develop a common management plan along the whole water basin whereas if the transboundary water basin is shared between EU and non EU countries they can develop separate management plans according to their respective legislation.</vt:lpstr>
      <vt:lpstr>February 2010: Agreement between Greece, Albania and the North Macedonia , with the participation of the European Union on the protection and sustainable development of the Prespa Park area.  May 2010: a "Joint Declaration on the protection of the river Evros" was signed between Greece and Turkey,   July 2010: Joint Declaration "on understanding and cooperation in the field of use of water resources in the respective territories of the Common RBDs shared by the Republic of Bulgaria and the Hellenic Republic", which provides for the coordination of actions for the preparation of Management Plans of transboundary river basin, in line with the WFD.</vt:lpstr>
      <vt:lpstr>River basins and basin agreements in the European Union can be found at:  http://ec.europa.eu/environment/water/water-framework/facts_figures/pdf/Transboundary-cooperation- %202012.pdf  (Source: European Commission)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Skoulikaris</cp:lastModifiedBy>
  <cp:revision>22</cp:revision>
  <dcterms:created xsi:type="dcterms:W3CDTF">2006-08-16T00:00:00Z</dcterms:created>
  <dcterms:modified xsi:type="dcterms:W3CDTF">2019-05-09T08:03:13Z</dcterms:modified>
</cp:coreProperties>
</file>